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13e64a9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13e64a9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8f6f22d1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98f6f22d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13e64a9d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913e64a9d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13e64a9d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13e64a9d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34fcf54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34fcf54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e64a9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913e64a9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f6f22d1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8f6f22d1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13e64a9d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913e64a9d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34fcf54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34fcf54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34fcf54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34fcf54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34fcf54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34fcf54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f6f22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8f6f22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34fcf544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34fcf544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34fcf544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34fcf544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34fcf544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34fcf544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34fcf54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34fcf54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34fcf54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934fcf54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8f6f22d1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98f6f22d1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f6f22d1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98f6f22d1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f6f22d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98f6f22d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f6f22d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98f6f22d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8f6f22d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98f6f22d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8f6f22d1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98f6f22d1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8f6f22d1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98f6f22d1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8f6f22d1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98f6f22d1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ataquest.io/blog/jupyter-notebook-tutorial/" TargetMode="External"/><Relationship Id="rId4" Type="http://schemas.openxmlformats.org/officeDocument/2006/relationships/hyperlink" Target="https://www.cheatography.com/weidadeyue/cheat-sheets/jupyter-notebook/pdf_bw/" TargetMode="External"/><Relationship Id="rId5" Type="http://schemas.openxmlformats.org/officeDocument/2006/relationships/hyperlink" Target="http://bioinformatics-core-shared-training.github.io/shell-novice/" TargetMode="External"/><Relationship Id="rId6" Type="http://schemas.openxmlformats.org/officeDocument/2006/relationships/hyperlink" Target="https://missing.csail.mit.edu/" TargetMode="External"/><Relationship Id="rId7" Type="http://schemas.openxmlformats.org/officeDocument/2006/relationships/hyperlink" Target="https://scripps.zoom.us/j/94470125565?pwd=clROZnB6UWtjK1dNTnlwTER0cmdZdz0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martbear.com/learn/code-review/what-is-code-review/" TargetMode="External"/><Relationship Id="rId4" Type="http://schemas.openxmlformats.org/officeDocument/2006/relationships/hyperlink" Target="https://smartbear.com/learn/code-review/best-practices-for-peer-code-review/" TargetMode="External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hyperlink" Target="https://www.howtogeek.com/562941/how-to-use-the-awk-command-on-linux/" TargetMode="External"/><Relationship Id="rId5" Type="http://schemas.openxmlformats.org/officeDocument/2006/relationships/hyperlink" Target="https://thegeeksalive.com/awk-command-with-example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git-scm.com/book/en/v2/Getting-Started-About-Version-Contro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bctraining.github.io/Intro-to-rnaseq-hpc-O2/lessons/07_automating_workflow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git-scm.com/book/en/v2/Getting-Started-About-Version-Contro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A2.aa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Refresh of Week 1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Jupyter Notebook 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Beginner’s Guide</a:t>
            </a:r>
            <a:r>
              <a:rPr lang="en" sz="1500">
                <a:solidFill>
                  <a:srgbClr val="3C78D8"/>
                </a:solidFill>
              </a:rPr>
              <a:t> </a:t>
            </a:r>
            <a:endParaRPr sz="1500">
              <a:solidFill>
                <a:srgbClr val="3C78D8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Char char="○"/>
            </a:pPr>
            <a:r>
              <a:rPr lang="en" sz="15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Keyboard shortcuts</a:t>
            </a:r>
            <a:br>
              <a:rPr lang="en" sz="2000">
                <a:solidFill>
                  <a:srgbClr val="3C78D8"/>
                </a:solidFill>
              </a:rPr>
            </a:br>
            <a:endParaRPr sz="2000">
              <a:solidFill>
                <a:srgbClr val="3C78D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Bash Tutorials</a:t>
            </a:r>
            <a:endParaRPr sz="2000">
              <a:solidFill>
                <a:srgbClr val="3C78D8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1</a:t>
            </a:r>
            <a:r>
              <a:rPr lang="en" sz="1500">
                <a:solidFill>
                  <a:srgbClr val="3C78D8"/>
                </a:solidFill>
              </a:rPr>
              <a:t> </a:t>
            </a:r>
            <a:r>
              <a:rPr lang="en" sz="1500">
                <a:solidFill>
                  <a:srgbClr val="666666"/>
                </a:solidFill>
              </a:rPr>
              <a:t>from Software Carpentry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Char char="○"/>
            </a:pPr>
            <a:r>
              <a:rPr lang="en" sz="15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2</a:t>
            </a:r>
            <a:r>
              <a:rPr lang="en" sz="1500"/>
              <a:t> from MIT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rgbClr val="3C78D8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Zoom study group</a:t>
            </a:r>
            <a:r>
              <a:rPr lang="en" sz="2000">
                <a:solidFill>
                  <a:srgbClr val="3C78D8"/>
                </a:solidFill>
              </a:rPr>
              <a:t> </a:t>
            </a:r>
            <a:r>
              <a:rPr lang="en" sz="2000"/>
              <a:t>(self-organized) for any time</a:t>
            </a:r>
            <a:br>
              <a:rPr lang="en" sz="2000"/>
            </a:br>
            <a:r>
              <a:rPr lang="en" sz="2000"/>
              <a:t>	</a:t>
            </a:r>
            <a:r>
              <a:rPr lang="en" sz="1500"/>
              <a:t>Meeting ID: 944 7012 5565</a:t>
            </a:r>
            <a:br>
              <a:rPr lang="en" sz="1500"/>
            </a:br>
            <a:r>
              <a:rPr lang="en" sz="1500"/>
              <a:t> 	Passcode: AbcbStudy</a:t>
            </a:r>
            <a:br>
              <a:rPr lang="en" sz="2000"/>
            </a:b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5"/>
          <p:cNvSpPr txBox="1"/>
          <p:nvPr>
            <p:ph type="ctrTitle"/>
          </p:nvPr>
        </p:nvSpPr>
        <p:spPr>
          <a:xfrm>
            <a:off x="311708" y="2019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HW 1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/>
            </a:br>
            <a:r>
              <a:rPr lang="en"/>
              <a:t>Key,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</a:t>
            </a:r>
            <a:r>
              <a:rPr lang="en"/>
              <a:t>nd troubleshooting</a:t>
            </a:r>
            <a:endParaRPr/>
          </a:p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a Code Review, and Why Do One?</a:t>
            </a:r>
            <a:endParaRPr/>
          </a:p>
        </p:txBody>
      </p:sp>
      <p:cxnSp>
        <p:nvCxnSpPr>
          <p:cNvPr id="181" name="Google Shape;181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298375" y="890775"/>
            <a:ext cx="518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</a:rPr>
              <a:t>Open Answers</a:t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Peer Review, but with Code</a:t>
            </a:r>
            <a:endParaRPr/>
          </a:p>
        </p:txBody>
      </p:sp>
      <p:cxnSp>
        <p:nvCxnSpPr>
          <p:cNvPr id="189" name="Google Shape;189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7"/>
          <p:cNvSpPr txBox="1"/>
          <p:nvPr/>
        </p:nvSpPr>
        <p:spPr>
          <a:xfrm>
            <a:off x="110825" y="4340575"/>
            <a:ext cx="8354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https://smartbear.com/learn/code-review/what-is-code-review/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https://smartbear.com/learn/code-review/best-practices-for-peer-code-review/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225" y="922913"/>
            <a:ext cx="6595350" cy="3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Code Review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</a:t>
            </a:r>
            <a:r>
              <a:rPr lang="en" sz="2200">
                <a:solidFill>
                  <a:schemeClr val="dk2"/>
                </a:solidFill>
              </a:rPr>
              <a:t>2</a:t>
            </a:r>
            <a:r>
              <a:rPr lang="en" sz="2200">
                <a:solidFill>
                  <a:schemeClr val="dk2"/>
                </a:solidFill>
              </a:rPr>
              <a:t>, complete A</a:t>
            </a:r>
            <a:r>
              <a:rPr lang="en" sz="2200">
                <a:solidFill>
                  <a:schemeClr val="dk2"/>
                </a:solidFill>
              </a:rPr>
              <a:t>2</a:t>
            </a:r>
            <a:r>
              <a:rPr lang="en" sz="2200">
                <a:solidFill>
                  <a:schemeClr val="dk2"/>
                </a:solidFill>
              </a:rPr>
              <a:t>.aa tasks in groups of </a:t>
            </a:r>
            <a:r>
              <a:rPr lang="en" sz="2200">
                <a:solidFill>
                  <a:schemeClr val="dk2"/>
                </a:solidFill>
              </a:rPr>
              <a:t>4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What</a:t>
            </a:r>
            <a:r>
              <a:rPr lang="en" sz="2200">
                <a:solidFill>
                  <a:schemeClr val="dk2"/>
                </a:solidFill>
              </a:rPr>
              <a:t>’s the advantage of this &gt; just sharing the key?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Major take-homes you’ve learned from the past week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99" name="Google Shape;1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The Code Review was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600"/>
              <a:t>Very helpful.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Helpful, but would like to be paired with others of same learning level.</a:t>
            </a:r>
            <a:br>
              <a:rPr lang="en" sz="1600"/>
            </a:br>
            <a:r>
              <a:rPr lang="en" sz="1600"/>
              <a:t>I’m indifferent to it.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Not helpful, I’m more confused.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A2.ab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Open Q&amp;A on Bash</a:t>
            </a:r>
            <a:endParaRPr/>
          </a:p>
        </p:txBody>
      </p:sp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One more thing </a:t>
            </a:r>
            <a:endParaRPr/>
          </a:p>
        </p:txBody>
      </p:sp>
      <p:cxnSp>
        <p:nvCxnSpPr>
          <p:cNvPr id="219" name="Google Shape;219;p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75" y="510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 txBox="1"/>
          <p:nvPr/>
        </p:nvSpPr>
        <p:spPr>
          <a:xfrm>
            <a:off x="311700" y="9531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en" sz="1800">
                <a:solidFill>
                  <a:srgbClr val="3C78D8"/>
                </a:solidFill>
              </a:rPr>
              <a:t>What’s awk ?</a:t>
            </a:r>
            <a:endParaRPr b="1" sz="18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75" y="510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 txBox="1"/>
          <p:nvPr/>
        </p:nvSpPr>
        <p:spPr>
          <a:xfrm>
            <a:off x="311700" y="953166"/>
            <a:ext cx="85206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lang="en" sz="1800">
                <a:solidFill>
                  <a:srgbClr val="3C78D8"/>
                </a:solidFill>
              </a:rPr>
              <a:t>What’s awk ?</a:t>
            </a:r>
            <a:endParaRPr b="1" sz="1800">
              <a:solidFill>
                <a:srgbClr val="3C78D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 sz="1200">
                <a:solidFill>
                  <a:srgbClr val="595959"/>
                </a:solidFill>
              </a:rPr>
              <a:t>Command line 2.0 (for text processing): Makes it easier to redirect and pipe, aka save more time!</a:t>
            </a:r>
            <a:endParaRPr sz="12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110825" y="4370200"/>
            <a:ext cx="653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https://www.howtogeek.com/562941/how-to-use-the-awk-command-on-linux/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https://thegeeksalive.com/awk-command-with-examples/</a:t>
            </a:r>
            <a:r>
              <a:rPr lang="en">
                <a:solidFill>
                  <a:srgbClr val="F1C232"/>
                </a:solidFill>
              </a:rPr>
              <a:t> 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32" name="Google Shape;232;p42"/>
          <p:cNvSpPr txBox="1"/>
          <p:nvPr>
            <p:ph idx="4294967295" type="title"/>
          </p:nvPr>
        </p:nvSpPr>
        <p:spPr>
          <a:xfrm>
            <a:off x="311700" y="24143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 'pattern {action}' input-file</a:t>
            </a:r>
            <a:endParaRPr/>
          </a:p>
        </p:txBody>
      </p:sp>
      <p:sp>
        <p:nvSpPr>
          <p:cNvPr id="233" name="Google Shape;233;p4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One more thing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39" name="Google Shape;239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ctrTitle"/>
          </p:nvPr>
        </p:nvSpPr>
        <p:spPr>
          <a:xfrm>
            <a:off x="311708" y="1831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0000"/>
                </a:solidFill>
              </a:rPr>
              <a:t>But first!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475" y="1722650"/>
            <a:ext cx="1515050" cy="1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46" name="Google Shape;246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51" name="Google Shape;251;p44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endParaRPr/>
          </a:p>
        </p:txBody>
      </p:sp>
      <p:cxnSp>
        <p:nvCxnSpPr>
          <p:cNvPr id="257" name="Google Shape;257;p4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5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62" name="Google Shape;262;p45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5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64" name="Google Shape;264;p45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270" name="Google Shape;270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6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6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75" name="Google Shape;275;p46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278" name="Google Shape;278;p46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79" name="Google Shape;279;p46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 we care about any of this? </a:t>
            </a:r>
            <a:r>
              <a:rPr lang="en">
                <a:solidFill>
                  <a:srgbClr val="3C78D8"/>
                </a:solidFill>
              </a:rPr>
              <a:t>+ Git 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285" name="Google Shape;285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110825" y="4584650"/>
            <a:ext cx="7504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https://hbctraining.github.io/Intro-to-rnaseq-hpc-O2/lessons/07_automating_workflow.html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290" name="Google Shape;290;p47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25" y="845175"/>
            <a:ext cx="3059124" cy="26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/>
        </p:nvSpPr>
        <p:spPr>
          <a:xfrm>
            <a:off x="5769775" y="3456875"/>
            <a:ext cx="3288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F1C23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https://git-scm.com/book/en/v2/Getting-Started-About-Version-Control</a:t>
            </a:r>
            <a:r>
              <a:rPr lang="en" sz="600">
                <a:solidFill>
                  <a:srgbClr val="F1C232"/>
                </a:solidFill>
              </a:rPr>
              <a:t> </a:t>
            </a:r>
            <a:endParaRPr sz="600">
              <a:solidFill>
                <a:srgbClr val="F1C232"/>
              </a:solidFill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855625" y="3706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3C78D8"/>
                </a:solidFill>
              </a:rPr>
              <a:t>Git</a:t>
            </a:r>
            <a:r>
              <a:rPr lang="en" sz="2800">
                <a:solidFill>
                  <a:srgbClr val="3C78D8"/>
                </a:solidFill>
              </a:rPr>
              <a:t>hub </a:t>
            </a:r>
            <a:endParaRPr/>
          </a:p>
        </p:txBody>
      </p:sp>
      <p:sp>
        <p:nvSpPr>
          <p:cNvPr id="294" name="Google Shape;294;p47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295" name="Google Shape;295;p47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awkward,... or easy?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A2.ab tasks as a think-pair-share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9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500"/>
              <a:t>My current view on understanding Bash script is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600"/>
              <a:t>Better than before Week 1.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Much better than before Week 1.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The same as before joining this class.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One day at a time.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1 -- </a:t>
            </a:r>
            <a:r>
              <a:rPr b="1" lang="en">
                <a:solidFill>
                  <a:srgbClr val="3C78D8"/>
                </a:solidFill>
              </a:rPr>
              <a:t>Congratulations</a:t>
            </a:r>
            <a:r>
              <a:rPr lang="en"/>
              <a:t> 🎉</a:t>
            </a:r>
            <a:endParaRPr/>
          </a:p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Participation: </a:t>
            </a:r>
            <a:r>
              <a:rPr b="1" lang="en" sz="2000">
                <a:solidFill>
                  <a:srgbClr val="3C78D8"/>
                </a:solidFill>
              </a:rPr>
              <a:t>2.5 pts per class for Letter and Pass/Fail</a:t>
            </a:r>
            <a:br>
              <a:rPr lang="en" sz="2000"/>
            </a:br>
            <a:r>
              <a:rPr lang="en" sz="2000"/>
              <a:t>	Post a Question or Answer prior 8 AM PST of the next class 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Participation: </a:t>
            </a:r>
            <a:r>
              <a:rPr b="1" lang="en" sz="2000">
                <a:solidFill>
                  <a:srgbClr val="3C78D8"/>
                </a:solidFill>
              </a:rPr>
              <a:t>2.5 pts per class for Letter and Pass/Fail</a:t>
            </a:r>
            <a:br>
              <a:rPr lang="en" sz="2000"/>
            </a:br>
            <a:r>
              <a:rPr lang="en" sz="2000"/>
              <a:t>	Post a Question or Answer prior 8 AM PST of the next class  </a:t>
            </a:r>
            <a:endParaRPr sz="2000"/>
          </a:p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Recap of Week 1</a:t>
            </a:r>
            <a:endParaRPr/>
          </a:p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525" y="251487"/>
            <a:ext cx="4395600" cy="45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If we miss your question, ask us again [and again]! It’s not personal.</a:t>
            </a:r>
            <a:endParaRPr sz="2000"/>
          </a:p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286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Should I change my Grading option? Should I drop the class??</a:t>
            </a:r>
            <a:endParaRPr sz="2000"/>
          </a:p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2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Should I change my Grading option? Should I drop the class??</a:t>
            </a:r>
            <a:endParaRPr sz="2000"/>
          </a:p>
        </p:txBody>
      </p:sp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188" y="1255750"/>
            <a:ext cx="5383624" cy="2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27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Everyone in this class is fully capable of excelling.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